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1"/>
  </p:notesMasterIdLst>
  <p:sldIdLst>
    <p:sldId id="256" r:id="rId2"/>
    <p:sldId id="257" r:id="rId3"/>
    <p:sldId id="305" r:id="rId4"/>
    <p:sldId id="306" r:id="rId5"/>
    <p:sldId id="318" r:id="rId6"/>
    <p:sldId id="265" r:id="rId7"/>
    <p:sldId id="267" r:id="rId8"/>
    <p:sldId id="307" r:id="rId9"/>
    <p:sldId id="276" r:id="rId10"/>
    <p:sldId id="268" r:id="rId11"/>
    <p:sldId id="315" r:id="rId12"/>
    <p:sldId id="314" r:id="rId13"/>
    <p:sldId id="317" r:id="rId14"/>
    <p:sldId id="271" r:id="rId15"/>
    <p:sldId id="309" r:id="rId16"/>
    <p:sldId id="311" r:id="rId17"/>
    <p:sldId id="269" r:id="rId18"/>
    <p:sldId id="316" r:id="rId19"/>
    <p:sldId id="313" r:id="rId20"/>
  </p:sldIdLst>
  <p:sldSz cx="9144000" cy="5143500" type="screen16x9"/>
  <p:notesSz cx="6858000" cy="9144000"/>
  <p:embeddedFontLst>
    <p:embeddedFont>
      <p:font typeface="Forte" panose="03060902040502070203" pitchFamily="66" charset="0"/>
      <p:regular r:id="rId22"/>
    </p:embeddedFont>
    <p:embeddedFont>
      <p:font typeface="Maven Pro" panose="020B0604020202020204" charset="0"/>
      <p:regular r:id="rId23"/>
      <p:bold r:id="rId24"/>
    </p:embeddedFont>
    <p:embeddedFont>
      <p:font typeface="MuseoModerno" panose="020B0604020202020204" charset="0"/>
      <p:regular r:id="rId25"/>
      <p:bold r:id="rId26"/>
      <p:italic r:id="rId27"/>
      <p:boldItalic r:id="rId28"/>
    </p:embeddedFont>
    <p:embeddedFont>
      <p:font typeface="MuseoModerno ExtraBold" panose="020B0604020202020204" charset="0"/>
      <p:bold r:id="rId29"/>
      <p:boldItalic r:id="rId30"/>
    </p:embeddedFont>
    <p:embeddedFont>
      <p:font typeface="TAB-Tamil028" pitchFamily="2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3DE7D6-5482-4A6B-A7E0-14DD7618A6AC}">
  <a:tblStyle styleId="{B23DE7D6-5482-4A6B-A7E0-14DD7618A6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3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05ec259bc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05ec259bc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06678f01ef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06678f01ef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06678f01e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06678f01e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09f94e966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109f94e966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06678f01e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06678f01e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09f94e9668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09f94e9668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09f94e9668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09f94e9668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55552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6678f01ef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06678f01ef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1600" y="980400"/>
            <a:ext cx="7780800" cy="23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81600" y="3370500"/>
            <a:ext cx="778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800001">
            <a:off x="420499" y="3086025"/>
            <a:ext cx="1630675" cy="1834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900" y="2950426"/>
            <a:ext cx="5430749" cy="425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879546" y="3611207"/>
            <a:ext cx="784589" cy="78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64674">
            <a:off x="439471" y="340789"/>
            <a:ext cx="784588" cy="784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690383" flipH="1">
            <a:off x="7841862" y="108234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519443">
            <a:off x="6772286" y="517044"/>
            <a:ext cx="2433749" cy="1906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406">
            <a:off x="6810445" y="289965"/>
            <a:ext cx="1081077" cy="108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679024" y="593224"/>
            <a:ext cx="3684399" cy="4615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557728">
            <a:off x="1376771" y="3369758"/>
            <a:ext cx="1090751" cy="1154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959238">
            <a:off x="238309" y="907910"/>
            <a:ext cx="1038583" cy="1038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06076" y="-189400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0998" y="260723"/>
            <a:ext cx="1121725" cy="118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846203">
            <a:off x="293574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095476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8853805">
            <a:off x="801336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" name="Google Shape;2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856000" flipH="1">
            <a:off x="7807451" y="-229124"/>
            <a:ext cx="1934205" cy="2047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81239">
            <a:off x="8257821" y="1647105"/>
            <a:ext cx="784591" cy="784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632159" y="1735306"/>
            <a:ext cx="30489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632209" y="2198894"/>
            <a:ext cx="3048900" cy="12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47" name="Google Shape;4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846203">
            <a:off x="293574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95476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853805">
            <a:off x="801336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459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subTitle" idx="1"/>
          </p:nvPr>
        </p:nvSpPr>
        <p:spPr>
          <a:xfrm>
            <a:off x="1284000" y="2970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65" name="Google Shape;6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207027" y="-189400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631501" y="260723"/>
            <a:ext cx="1121725" cy="118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5774" y="3102800"/>
            <a:ext cx="3202249" cy="250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2290050" y="3170482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2290050" y="1430182"/>
            <a:ext cx="45639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pic>
        <p:nvPicPr>
          <p:cNvPr id="88" name="Google Shape;8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939800" y="-3831250"/>
            <a:ext cx="5277651" cy="6723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69313">
            <a:off x="6772178" y="2656570"/>
            <a:ext cx="2433750" cy="1906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269271">
            <a:off x="7331811" y="2173228"/>
            <a:ext cx="1081077" cy="108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162741" y="2174348"/>
            <a:ext cx="1318861" cy="1318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46205" flipH="1">
            <a:off x="7699226" y="160927"/>
            <a:ext cx="1197651" cy="1347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853798" flipH="1">
            <a:off x="7947709" y="532781"/>
            <a:ext cx="576244" cy="576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46203" flipH="1">
            <a:off x="7179418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592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853805" flipH="1">
            <a:off x="7517741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CUSTOM_25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13328">
            <a:off x="3333922" y="3936004"/>
            <a:ext cx="918758" cy="972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74121">
            <a:off x="7200825" y="263863"/>
            <a:ext cx="935025" cy="93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8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title" idx="2"/>
          </p:nvPr>
        </p:nvSpPr>
        <p:spPr>
          <a:xfrm>
            <a:off x="901887" y="2016273"/>
            <a:ext cx="1980000" cy="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173" name="Google Shape;173;p29"/>
          <p:cNvSpPr txBox="1">
            <a:spLocks noGrp="1"/>
          </p:cNvSpPr>
          <p:nvPr>
            <p:ph type="subTitle" idx="1"/>
          </p:nvPr>
        </p:nvSpPr>
        <p:spPr>
          <a:xfrm>
            <a:off x="901875" y="2397025"/>
            <a:ext cx="1980000" cy="11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9"/>
          <p:cNvSpPr txBox="1">
            <a:spLocks noGrp="1"/>
          </p:cNvSpPr>
          <p:nvPr>
            <p:ph type="title" idx="3"/>
          </p:nvPr>
        </p:nvSpPr>
        <p:spPr>
          <a:xfrm>
            <a:off x="6192484" y="2015673"/>
            <a:ext cx="1980000" cy="2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175" name="Google Shape;175;p29"/>
          <p:cNvSpPr txBox="1">
            <a:spLocks noGrp="1"/>
          </p:cNvSpPr>
          <p:nvPr>
            <p:ph type="subTitle" idx="4"/>
          </p:nvPr>
        </p:nvSpPr>
        <p:spPr>
          <a:xfrm>
            <a:off x="3547172" y="2397025"/>
            <a:ext cx="1980000" cy="11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9"/>
          <p:cNvSpPr txBox="1">
            <a:spLocks noGrp="1"/>
          </p:cNvSpPr>
          <p:nvPr>
            <p:ph type="title" idx="5"/>
          </p:nvPr>
        </p:nvSpPr>
        <p:spPr>
          <a:xfrm>
            <a:off x="3547176" y="2016273"/>
            <a:ext cx="1980000" cy="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177" name="Google Shape;177;p29"/>
          <p:cNvSpPr txBox="1">
            <a:spLocks noGrp="1"/>
          </p:cNvSpPr>
          <p:nvPr>
            <p:ph type="subTitle" idx="6"/>
          </p:nvPr>
        </p:nvSpPr>
        <p:spPr>
          <a:xfrm>
            <a:off x="6192478" y="2397025"/>
            <a:ext cx="1980000" cy="11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78" name="Google Shape;178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28100" y="3147651"/>
            <a:ext cx="5430749" cy="425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64641">
            <a:off x="6856035" y="4322408"/>
            <a:ext cx="634003" cy="633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957898">
            <a:off x="7580748" y="138071"/>
            <a:ext cx="1150229" cy="1150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7" r:id="rId4"/>
    <p:sldLayoutId id="2147483660" r:id="rId5"/>
    <p:sldLayoutId id="2147483663" r:id="rId6"/>
    <p:sldLayoutId id="2147483667" r:id="rId7"/>
    <p:sldLayoutId id="2147483671" r:id="rId8"/>
    <p:sldLayoutId id="2147483675" r:id="rId9"/>
    <p:sldLayoutId id="2147483681" r:id="rId10"/>
    <p:sldLayoutId id="214748368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ctrTitle"/>
          </p:nvPr>
        </p:nvSpPr>
        <p:spPr>
          <a:xfrm>
            <a:off x="681600" y="1376700"/>
            <a:ext cx="7780800" cy="23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TAB-Tamil028" pitchFamily="2" charset="0"/>
                <a:ea typeface="Times New Roman" panose="02020603050405020304" pitchFamily="18" charset="0"/>
              </a:rPr>
              <a:t>LOGIN USING FACE RECOGNITION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TAB-Tamil028" pitchFamily="2" charset="0"/>
              <a:ea typeface="MuseoModerno ExtraBold"/>
              <a:cs typeface="MuseoModerno ExtraBold"/>
              <a:sym typeface="MuseoModerno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C501E97-105A-1845-976C-D30398791458}"/>
              </a:ext>
            </a:extLst>
          </p:cNvPr>
          <p:cNvSpPr txBox="1"/>
          <p:nvPr/>
        </p:nvSpPr>
        <p:spPr>
          <a:xfrm>
            <a:off x="955675" y="1693040"/>
            <a:ext cx="64071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</a:rPr>
              <a:t>SOFTWARE REQUIREMENTS </a:t>
            </a:r>
            <a:endParaRPr lang="en-IN" sz="2800" dirty="0">
              <a:solidFill>
                <a:schemeClr val="accent1">
                  <a:lumMod val="60000"/>
                  <a:lumOff val="40000"/>
                </a:schemeClr>
              </a:solidFill>
              <a:latin typeface="TAB-Tamil028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C740DD-B2A4-2292-166C-874E4A92C901}"/>
              </a:ext>
            </a:extLst>
          </p:cNvPr>
          <p:cNvSpPr txBox="1"/>
          <p:nvPr/>
        </p:nvSpPr>
        <p:spPr>
          <a:xfrm>
            <a:off x="619760" y="2418547"/>
            <a:ext cx="755904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     	:   LINUX (UBUNTU)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	   	:   PYTHON</a:t>
            </a:r>
          </a:p>
          <a:p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 End                	:   HTML , CSS,JAVA Script, PYTHON  Script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	                                :   SQLLITE</a:t>
            </a:r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oogle Shape;7382;p84">
            <a:extLst>
              <a:ext uri="{FF2B5EF4-FFF2-40B4-BE49-F238E27FC236}">
                <a16:creationId xmlns:a16="http://schemas.microsoft.com/office/drawing/2014/main" id="{78E6E3A6-417D-52C9-E03C-F31265ACF92F}"/>
              </a:ext>
            </a:extLst>
          </p:cNvPr>
          <p:cNvGrpSpPr/>
          <p:nvPr/>
        </p:nvGrpSpPr>
        <p:grpSpPr>
          <a:xfrm>
            <a:off x="288504" y="2418547"/>
            <a:ext cx="312375" cy="357596"/>
            <a:chOff x="-44895900" y="3929450"/>
            <a:chExt cx="263875" cy="302075"/>
          </a:xfrm>
          <a:solidFill>
            <a:srgbClr val="00B0F0"/>
          </a:solidFill>
        </p:grpSpPr>
        <p:sp>
          <p:nvSpPr>
            <p:cNvPr id="5" name="Google Shape;7383;p84">
              <a:extLst>
                <a:ext uri="{FF2B5EF4-FFF2-40B4-BE49-F238E27FC236}">
                  <a16:creationId xmlns:a16="http://schemas.microsoft.com/office/drawing/2014/main" id="{84ABACA8-4C92-1A5C-80A2-025DEBA2FA2D}"/>
                </a:ext>
              </a:extLst>
            </p:cNvPr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384;p84">
              <a:extLst>
                <a:ext uri="{FF2B5EF4-FFF2-40B4-BE49-F238E27FC236}">
                  <a16:creationId xmlns:a16="http://schemas.microsoft.com/office/drawing/2014/main" id="{629314A0-EF0D-B19B-64BF-F3A6C7916FDC}"/>
                </a:ext>
              </a:extLst>
            </p:cNvPr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385;p84">
              <a:extLst>
                <a:ext uri="{FF2B5EF4-FFF2-40B4-BE49-F238E27FC236}">
                  <a16:creationId xmlns:a16="http://schemas.microsoft.com/office/drawing/2014/main" id="{560AD289-E5D4-F3D3-A6B8-13842CF11F30}"/>
                </a:ext>
              </a:extLst>
            </p:cNvPr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386;p84">
              <a:extLst>
                <a:ext uri="{FF2B5EF4-FFF2-40B4-BE49-F238E27FC236}">
                  <a16:creationId xmlns:a16="http://schemas.microsoft.com/office/drawing/2014/main" id="{319892E1-5970-1023-ABEF-5C85AE55345D}"/>
                </a:ext>
              </a:extLst>
            </p:cNvPr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387;p84">
              <a:extLst>
                <a:ext uri="{FF2B5EF4-FFF2-40B4-BE49-F238E27FC236}">
                  <a16:creationId xmlns:a16="http://schemas.microsoft.com/office/drawing/2014/main" id="{0D2D5934-595D-47F2-04A0-069E25954E8F}"/>
                </a:ext>
              </a:extLst>
            </p:cNvPr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388;p84">
              <a:extLst>
                <a:ext uri="{FF2B5EF4-FFF2-40B4-BE49-F238E27FC236}">
                  <a16:creationId xmlns:a16="http://schemas.microsoft.com/office/drawing/2014/main" id="{F22A5D06-ACBC-3845-9E4F-A2CA07965379}"/>
                </a:ext>
              </a:extLst>
            </p:cNvPr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7382;p84">
            <a:extLst>
              <a:ext uri="{FF2B5EF4-FFF2-40B4-BE49-F238E27FC236}">
                <a16:creationId xmlns:a16="http://schemas.microsoft.com/office/drawing/2014/main" id="{804845E5-DB90-1B55-66E7-56D664770DAF}"/>
              </a:ext>
            </a:extLst>
          </p:cNvPr>
          <p:cNvGrpSpPr/>
          <p:nvPr/>
        </p:nvGrpSpPr>
        <p:grpSpPr>
          <a:xfrm>
            <a:off x="265624" y="4113681"/>
            <a:ext cx="312375" cy="357596"/>
            <a:chOff x="-44895900" y="3929450"/>
            <a:chExt cx="263875" cy="302075"/>
          </a:xfrm>
          <a:solidFill>
            <a:srgbClr val="00B0F0"/>
          </a:solidFill>
        </p:grpSpPr>
        <p:sp>
          <p:nvSpPr>
            <p:cNvPr id="14" name="Google Shape;7383;p84">
              <a:extLst>
                <a:ext uri="{FF2B5EF4-FFF2-40B4-BE49-F238E27FC236}">
                  <a16:creationId xmlns:a16="http://schemas.microsoft.com/office/drawing/2014/main" id="{F39E040C-D63A-0748-96AE-7399B83E1393}"/>
                </a:ext>
              </a:extLst>
            </p:cNvPr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384;p84">
              <a:extLst>
                <a:ext uri="{FF2B5EF4-FFF2-40B4-BE49-F238E27FC236}">
                  <a16:creationId xmlns:a16="http://schemas.microsoft.com/office/drawing/2014/main" id="{D677E92B-2D72-65B5-E2E8-545A298E2E81}"/>
                </a:ext>
              </a:extLst>
            </p:cNvPr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385;p84">
              <a:extLst>
                <a:ext uri="{FF2B5EF4-FFF2-40B4-BE49-F238E27FC236}">
                  <a16:creationId xmlns:a16="http://schemas.microsoft.com/office/drawing/2014/main" id="{14C90B31-E01F-3C76-2B29-46AD9745484E}"/>
                </a:ext>
              </a:extLst>
            </p:cNvPr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386;p84">
              <a:extLst>
                <a:ext uri="{FF2B5EF4-FFF2-40B4-BE49-F238E27FC236}">
                  <a16:creationId xmlns:a16="http://schemas.microsoft.com/office/drawing/2014/main" id="{8FA1F63B-3482-02CD-3A50-53E73B0C41BF}"/>
                </a:ext>
              </a:extLst>
            </p:cNvPr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387;p84">
              <a:extLst>
                <a:ext uri="{FF2B5EF4-FFF2-40B4-BE49-F238E27FC236}">
                  <a16:creationId xmlns:a16="http://schemas.microsoft.com/office/drawing/2014/main" id="{BDDEC77D-3E7F-62AC-63B0-874515527CEC}"/>
                </a:ext>
              </a:extLst>
            </p:cNvPr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388;p84">
              <a:extLst>
                <a:ext uri="{FF2B5EF4-FFF2-40B4-BE49-F238E27FC236}">
                  <a16:creationId xmlns:a16="http://schemas.microsoft.com/office/drawing/2014/main" id="{C098438C-3468-C172-A959-414B7CC82CE5}"/>
                </a:ext>
              </a:extLst>
            </p:cNvPr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7382;p84">
            <a:extLst>
              <a:ext uri="{FF2B5EF4-FFF2-40B4-BE49-F238E27FC236}">
                <a16:creationId xmlns:a16="http://schemas.microsoft.com/office/drawing/2014/main" id="{ECFD3586-29FC-5EF1-6803-843969A2FE09}"/>
              </a:ext>
            </a:extLst>
          </p:cNvPr>
          <p:cNvGrpSpPr/>
          <p:nvPr/>
        </p:nvGrpSpPr>
        <p:grpSpPr>
          <a:xfrm>
            <a:off x="253490" y="3537324"/>
            <a:ext cx="312375" cy="357596"/>
            <a:chOff x="-44895900" y="3929450"/>
            <a:chExt cx="263875" cy="302075"/>
          </a:xfrm>
          <a:solidFill>
            <a:srgbClr val="00B0F0"/>
          </a:solidFill>
        </p:grpSpPr>
        <p:sp>
          <p:nvSpPr>
            <p:cNvPr id="21" name="Google Shape;7383;p84">
              <a:extLst>
                <a:ext uri="{FF2B5EF4-FFF2-40B4-BE49-F238E27FC236}">
                  <a16:creationId xmlns:a16="http://schemas.microsoft.com/office/drawing/2014/main" id="{45995214-0054-7F22-2C91-C8CE915BCBF1}"/>
                </a:ext>
              </a:extLst>
            </p:cNvPr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384;p84">
              <a:extLst>
                <a:ext uri="{FF2B5EF4-FFF2-40B4-BE49-F238E27FC236}">
                  <a16:creationId xmlns:a16="http://schemas.microsoft.com/office/drawing/2014/main" id="{45498EB4-8A09-7B95-AFC7-79928649954F}"/>
                </a:ext>
              </a:extLst>
            </p:cNvPr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385;p84">
              <a:extLst>
                <a:ext uri="{FF2B5EF4-FFF2-40B4-BE49-F238E27FC236}">
                  <a16:creationId xmlns:a16="http://schemas.microsoft.com/office/drawing/2014/main" id="{13F23BE0-E341-1614-BC23-E04A8DB9B6CA}"/>
                </a:ext>
              </a:extLst>
            </p:cNvPr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386;p84">
              <a:extLst>
                <a:ext uri="{FF2B5EF4-FFF2-40B4-BE49-F238E27FC236}">
                  <a16:creationId xmlns:a16="http://schemas.microsoft.com/office/drawing/2014/main" id="{AEBB5DD7-013B-2E47-5407-8E757452B39B}"/>
                </a:ext>
              </a:extLst>
            </p:cNvPr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87;p84">
              <a:extLst>
                <a:ext uri="{FF2B5EF4-FFF2-40B4-BE49-F238E27FC236}">
                  <a16:creationId xmlns:a16="http://schemas.microsoft.com/office/drawing/2014/main" id="{8424AF9E-A070-20A8-15AE-688894F957AB}"/>
                </a:ext>
              </a:extLst>
            </p:cNvPr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88;p84">
              <a:extLst>
                <a:ext uri="{FF2B5EF4-FFF2-40B4-BE49-F238E27FC236}">
                  <a16:creationId xmlns:a16="http://schemas.microsoft.com/office/drawing/2014/main" id="{39BE9F79-3E58-62DE-CE38-8E8E0307EAB9}"/>
                </a:ext>
              </a:extLst>
            </p:cNvPr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7382;p84">
            <a:extLst>
              <a:ext uri="{FF2B5EF4-FFF2-40B4-BE49-F238E27FC236}">
                <a16:creationId xmlns:a16="http://schemas.microsoft.com/office/drawing/2014/main" id="{6B0D43DF-50E2-6B4A-CFFA-6E66FC4EE452}"/>
              </a:ext>
            </a:extLst>
          </p:cNvPr>
          <p:cNvGrpSpPr/>
          <p:nvPr/>
        </p:nvGrpSpPr>
        <p:grpSpPr>
          <a:xfrm>
            <a:off x="272325" y="3047120"/>
            <a:ext cx="312375" cy="357596"/>
            <a:chOff x="-44895900" y="3929450"/>
            <a:chExt cx="263875" cy="302075"/>
          </a:xfrm>
          <a:solidFill>
            <a:srgbClr val="00B0F0"/>
          </a:solidFill>
        </p:grpSpPr>
        <p:sp>
          <p:nvSpPr>
            <p:cNvPr id="28" name="Google Shape;7383;p84">
              <a:extLst>
                <a:ext uri="{FF2B5EF4-FFF2-40B4-BE49-F238E27FC236}">
                  <a16:creationId xmlns:a16="http://schemas.microsoft.com/office/drawing/2014/main" id="{F860B3B8-8C1F-F86D-3F5B-B81BD8D36213}"/>
                </a:ext>
              </a:extLst>
            </p:cNvPr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84;p84">
              <a:extLst>
                <a:ext uri="{FF2B5EF4-FFF2-40B4-BE49-F238E27FC236}">
                  <a16:creationId xmlns:a16="http://schemas.microsoft.com/office/drawing/2014/main" id="{4F60AFE5-D2E7-C123-4AB7-56D90B2F2747}"/>
                </a:ext>
              </a:extLst>
            </p:cNvPr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385;p84">
              <a:extLst>
                <a:ext uri="{FF2B5EF4-FFF2-40B4-BE49-F238E27FC236}">
                  <a16:creationId xmlns:a16="http://schemas.microsoft.com/office/drawing/2014/main" id="{F513355B-30DF-A5EA-C581-460B16F27601}"/>
                </a:ext>
              </a:extLst>
            </p:cNvPr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386;p84">
              <a:extLst>
                <a:ext uri="{FF2B5EF4-FFF2-40B4-BE49-F238E27FC236}">
                  <a16:creationId xmlns:a16="http://schemas.microsoft.com/office/drawing/2014/main" id="{424624CD-83E9-8A2B-E70A-27FCC9E6EC70}"/>
                </a:ext>
              </a:extLst>
            </p:cNvPr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387;p84">
              <a:extLst>
                <a:ext uri="{FF2B5EF4-FFF2-40B4-BE49-F238E27FC236}">
                  <a16:creationId xmlns:a16="http://schemas.microsoft.com/office/drawing/2014/main" id="{84ACBD4A-83E7-9089-8C55-535A79093485}"/>
                </a:ext>
              </a:extLst>
            </p:cNvPr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388;p84">
              <a:extLst>
                <a:ext uri="{FF2B5EF4-FFF2-40B4-BE49-F238E27FC236}">
                  <a16:creationId xmlns:a16="http://schemas.microsoft.com/office/drawing/2014/main" id="{316CDD08-296D-1BDC-A788-09ACAD7AECA5}"/>
                </a:ext>
              </a:extLst>
            </p:cNvPr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D2A49-E4F5-AF5A-4C0A-DB84D0179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</a:rPr>
              <a:t>Flow Diagram</a:t>
            </a:r>
            <a:endParaRPr lang="en-IN" dirty="0">
              <a:solidFill>
                <a:schemeClr val="accent1">
                  <a:lumMod val="60000"/>
                  <a:lumOff val="40000"/>
                </a:schemeClr>
              </a:solidFill>
              <a:latin typeface="TAB-Tamil028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82062A-EBA3-D6D0-2583-0D1C7133A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343" y="1017725"/>
            <a:ext cx="6347460" cy="39681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7888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32E62-BB21-9722-6F7D-DA7F69E04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TAB-Tamil028" pitchFamily="2" charset="0"/>
                <a:ea typeface="Times New Roman" panose="02020603050405020304" pitchFamily="18" charset="0"/>
              </a:rPr>
              <a:t>MODULES:</a:t>
            </a:r>
            <a:br>
              <a:rPr lang="en-IN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7F74D-B3B1-E182-D94C-3B73107F16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0690" y="1124483"/>
            <a:ext cx="7726800" cy="3416400"/>
          </a:xfrm>
        </p:spPr>
        <p:txBody>
          <a:bodyPr/>
          <a:lstStyle/>
          <a:p>
            <a:pPr marL="285750" indent="-285750">
              <a:lnSpc>
                <a:spcPct val="110000"/>
              </a:lnSpc>
              <a:spcAft>
                <a:spcPts val="1415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  <a:endParaRPr lang="en-IN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0000"/>
              </a:lnSpc>
              <a:spcAft>
                <a:spcPts val="1415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REGISTER PAGE</a:t>
            </a:r>
          </a:p>
          <a:p>
            <a:pPr marL="285750" indent="-285750">
              <a:lnSpc>
                <a:spcPct val="110000"/>
              </a:lnSpc>
              <a:spcAft>
                <a:spcPts val="1415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FACE REGISTERING PAGE</a:t>
            </a:r>
          </a:p>
          <a:p>
            <a:pPr marL="285750" indent="-285750">
              <a:lnSpc>
                <a:spcPct val="110000"/>
              </a:lnSpc>
              <a:spcAft>
                <a:spcPts val="1415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FACE LOGIN </a:t>
            </a:r>
          </a:p>
          <a:p>
            <a:pPr marL="285750" indent="-285750">
              <a:lnSpc>
                <a:spcPct val="110000"/>
              </a:lnSpc>
              <a:spcAft>
                <a:spcPts val="1415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LOGGED IN HOME 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lnSpc>
                <a:spcPct val="110000"/>
              </a:lnSpc>
              <a:spcAft>
                <a:spcPts val="1415"/>
              </a:spcAft>
              <a:buClr>
                <a:schemeClr val="tx1"/>
              </a:buClr>
              <a:buFont typeface="Wingdings" panose="05000000000000000000" pitchFamily="2" charset="2"/>
              <a:buChar char="q"/>
            </a:pPr>
            <a:endParaRPr lang="en-IN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TAB-Tamil028" pitchFamily="2" charset="0"/>
              <a:ea typeface="Times New Roman" panose="02020603050405020304" pitchFamily="18" charset="0"/>
            </a:endParaRPr>
          </a:p>
          <a:p>
            <a:pPr marL="342900">
              <a:lnSpc>
                <a:spcPct val="110000"/>
              </a:lnSpc>
              <a:spcAft>
                <a:spcPts val="1415"/>
              </a:spcAft>
              <a:buClr>
                <a:schemeClr val="tx1"/>
              </a:buClr>
              <a:buFont typeface="Wingdings" panose="05000000000000000000" pitchFamily="2" charset="2"/>
              <a:buChar char="q"/>
            </a:pPr>
            <a:endParaRPr lang="en-IN" sz="160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TAB-Tamil028" pitchFamily="2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spcAft>
                <a:spcPts val="1415"/>
              </a:spcAft>
              <a:buClr>
                <a:schemeClr val="tx1"/>
              </a:buClr>
              <a:buNone/>
            </a:pPr>
            <a:endParaRPr lang="en-IN" sz="1600" b="1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TAB-Tamil028" pitchFamily="2" charset="0"/>
              <a:ea typeface="Times New Roman" panose="02020603050405020304" pitchFamily="18" charset="0"/>
            </a:endParaRPr>
          </a:p>
          <a:p>
            <a:pPr marL="342900">
              <a:lnSpc>
                <a:spcPct val="110000"/>
              </a:lnSpc>
              <a:spcAft>
                <a:spcPts val="1415"/>
              </a:spcAft>
              <a:buClr>
                <a:schemeClr val="tx1"/>
              </a:buClr>
              <a:buFont typeface="Wingdings" panose="05000000000000000000" pitchFamily="2" charset="2"/>
              <a:buChar char="q"/>
            </a:pPr>
            <a:endParaRPr lang="en-IN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022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E4829-A28C-34B7-4A1A-C758687C3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  <a:ea typeface="Times New Roman" panose="02020603050405020304" pitchFamily="18" charset="0"/>
              </a:rPr>
              <a:t>SYSTEM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TAB-Tamil028" pitchFamily="2" charset="0"/>
                <a:ea typeface="Times New Roman" panose="02020603050405020304" pitchFamily="18" charset="0"/>
              </a:rPr>
              <a:t>TESTING </a:t>
            </a:r>
            <a:endParaRPr lang="en-IN" dirty="0">
              <a:solidFill>
                <a:schemeClr val="accent1">
                  <a:lumMod val="60000"/>
                  <a:lumOff val="40000"/>
                </a:schemeClr>
              </a:solidFill>
              <a:latin typeface="TAB-Tamil028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61049B-256D-2F0A-B713-997A0F2FF7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purpose of testing is to discover errors.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Testing is the process of trying to discover every conceivable fault or weakness in a work product.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provides a way to check the functionality of components, sub assemblies, assemblies and/or a finished product.</a:t>
            </a:r>
          </a:p>
          <a:p>
            <a:pPr marL="114300" indent="0">
              <a:buNone/>
            </a:pPr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</a:rPr>
              <a:t>TYPES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Unit testing 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Integration testing 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Functional test 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24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</a:rPr>
              <a:t>SCREENSHOT</a:t>
            </a:r>
          </a:p>
        </p:txBody>
      </p:sp>
      <p:sp>
        <p:nvSpPr>
          <p:cNvPr id="434" name="Google Shape;434;p54"/>
          <p:cNvSpPr/>
          <p:nvPr/>
        </p:nvSpPr>
        <p:spPr>
          <a:xfrm>
            <a:off x="5929993" y="2442294"/>
            <a:ext cx="258900" cy="258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54"/>
          <p:cNvSpPr/>
          <p:nvPr/>
        </p:nvSpPr>
        <p:spPr>
          <a:xfrm>
            <a:off x="7563597" y="3657793"/>
            <a:ext cx="258900" cy="258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02A6B87-ECAD-A764-08C0-7FABECAFB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" y="1218254"/>
            <a:ext cx="3980462" cy="223901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7F31C53-452F-B47D-FB13-699977C285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5882" y="2515877"/>
            <a:ext cx="4341877" cy="244230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</a:rPr>
              <a:t>SCREENSHOT</a:t>
            </a:r>
          </a:p>
        </p:txBody>
      </p:sp>
      <p:sp>
        <p:nvSpPr>
          <p:cNvPr id="434" name="Google Shape;434;p54"/>
          <p:cNvSpPr/>
          <p:nvPr/>
        </p:nvSpPr>
        <p:spPr>
          <a:xfrm>
            <a:off x="5929993" y="2442294"/>
            <a:ext cx="258900" cy="258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54"/>
          <p:cNvSpPr/>
          <p:nvPr/>
        </p:nvSpPr>
        <p:spPr>
          <a:xfrm>
            <a:off x="7563597" y="3657793"/>
            <a:ext cx="258900" cy="258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EC7398-435D-F62B-23DC-B4F5E5C9B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4" y="1006199"/>
            <a:ext cx="4490720" cy="25260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2A948C0-6D83-1B4B-2C97-73B78BAAF6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5840" y="2669089"/>
            <a:ext cx="4200412" cy="2362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40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633F-8432-75E8-8048-2103AB300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</a:rPr>
              <a:t>SCREENSHOT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5AC25B-7C24-67AC-8F49-3EF554091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920" y="1313341"/>
            <a:ext cx="5179684" cy="318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65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2"/>
          <p:cNvSpPr txBox="1">
            <a:spLocks noGrp="1"/>
          </p:cNvSpPr>
          <p:nvPr>
            <p:ph type="title"/>
          </p:nvPr>
        </p:nvSpPr>
        <p:spPr>
          <a:xfrm>
            <a:off x="632159" y="1735306"/>
            <a:ext cx="30489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</a:b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grpSp>
        <p:nvGrpSpPr>
          <p:cNvPr id="395" name="Google Shape;395;p52"/>
          <p:cNvGrpSpPr/>
          <p:nvPr/>
        </p:nvGrpSpPr>
        <p:grpSpPr>
          <a:xfrm>
            <a:off x="5657719" y="1023472"/>
            <a:ext cx="3429739" cy="2854724"/>
            <a:chOff x="649171" y="238143"/>
            <a:chExt cx="6249525" cy="5201757"/>
          </a:xfrm>
        </p:grpSpPr>
        <p:sp>
          <p:nvSpPr>
            <p:cNvPr id="396" name="Google Shape;396;p52"/>
            <p:cNvSpPr/>
            <p:nvPr/>
          </p:nvSpPr>
          <p:spPr>
            <a:xfrm>
              <a:off x="2850275" y="4488975"/>
              <a:ext cx="1849000" cy="810050"/>
            </a:xfrm>
            <a:custGeom>
              <a:avLst/>
              <a:gdLst/>
              <a:ahLst/>
              <a:cxnLst/>
              <a:rect l="l" t="t" r="r" b="b"/>
              <a:pathLst>
                <a:path w="73960" h="32402" extrusionOk="0">
                  <a:moveTo>
                    <a:pt x="7960" y="1"/>
                  </a:moveTo>
                  <a:cubicBezTo>
                    <a:pt x="5284" y="10848"/>
                    <a:pt x="2607" y="21625"/>
                    <a:pt x="1" y="32402"/>
                  </a:cubicBezTo>
                  <a:lnTo>
                    <a:pt x="73960" y="32402"/>
                  </a:lnTo>
                  <a:lnTo>
                    <a:pt x="660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2"/>
            <p:cNvSpPr/>
            <p:nvPr/>
          </p:nvSpPr>
          <p:spPr>
            <a:xfrm>
              <a:off x="2638975" y="5284925"/>
              <a:ext cx="2269850" cy="154975"/>
            </a:xfrm>
            <a:custGeom>
              <a:avLst/>
              <a:gdLst/>
              <a:ahLst/>
              <a:cxnLst/>
              <a:rect l="l" t="t" r="r" b="b"/>
              <a:pathLst>
                <a:path w="90794" h="6199" extrusionOk="0">
                  <a:moveTo>
                    <a:pt x="3875" y="0"/>
                  </a:moveTo>
                  <a:cubicBezTo>
                    <a:pt x="1761" y="0"/>
                    <a:pt x="1" y="2043"/>
                    <a:pt x="1" y="4508"/>
                  </a:cubicBezTo>
                  <a:lnTo>
                    <a:pt x="1" y="6199"/>
                  </a:lnTo>
                  <a:lnTo>
                    <a:pt x="90794" y="6199"/>
                  </a:lnTo>
                  <a:lnTo>
                    <a:pt x="90794" y="4508"/>
                  </a:lnTo>
                  <a:cubicBezTo>
                    <a:pt x="90794" y="2043"/>
                    <a:pt x="89103" y="0"/>
                    <a:pt x="86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2"/>
            <p:cNvSpPr/>
            <p:nvPr/>
          </p:nvSpPr>
          <p:spPr>
            <a:xfrm>
              <a:off x="649171" y="238143"/>
              <a:ext cx="6249525" cy="4320584"/>
            </a:xfrm>
            <a:custGeom>
              <a:avLst/>
              <a:gdLst/>
              <a:ahLst/>
              <a:cxnLst/>
              <a:rect l="l" t="t" r="r" b="b"/>
              <a:pathLst>
                <a:path w="249981" h="157427" extrusionOk="0">
                  <a:moveTo>
                    <a:pt x="6198" y="0"/>
                  </a:moveTo>
                  <a:cubicBezTo>
                    <a:pt x="2817" y="0"/>
                    <a:pt x="0" y="2817"/>
                    <a:pt x="0" y="6198"/>
                  </a:cubicBezTo>
                  <a:lnTo>
                    <a:pt x="0" y="157427"/>
                  </a:lnTo>
                  <a:lnTo>
                    <a:pt x="249980" y="157427"/>
                  </a:lnTo>
                  <a:lnTo>
                    <a:pt x="249980" y="6198"/>
                  </a:lnTo>
                  <a:cubicBezTo>
                    <a:pt x="249980" y="2817"/>
                    <a:pt x="247233" y="0"/>
                    <a:pt x="243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2"/>
            <p:cNvSpPr/>
            <p:nvPr/>
          </p:nvSpPr>
          <p:spPr>
            <a:xfrm>
              <a:off x="904475" y="481125"/>
              <a:ext cx="5738850" cy="3435575"/>
            </a:xfrm>
            <a:custGeom>
              <a:avLst/>
              <a:gdLst/>
              <a:ahLst/>
              <a:cxnLst/>
              <a:rect l="l" t="t" r="r" b="b"/>
              <a:pathLst>
                <a:path w="229554" h="137423" extrusionOk="0">
                  <a:moveTo>
                    <a:pt x="0" y="0"/>
                  </a:moveTo>
                  <a:lnTo>
                    <a:pt x="0" y="137423"/>
                  </a:lnTo>
                  <a:lnTo>
                    <a:pt x="229554" y="137423"/>
                  </a:lnTo>
                  <a:lnTo>
                    <a:pt x="2295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D1A6652-511F-D39A-42E9-E4CCF1E5840E}"/>
              </a:ext>
            </a:extLst>
          </p:cNvPr>
          <p:cNvSpPr txBox="1"/>
          <p:nvPr/>
        </p:nvSpPr>
        <p:spPr>
          <a:xfrm>
            <a:off x="1078221" y="1576322"/>
            <a:ext cx="46359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</a:rPr>
              <a:t>CONCLUSION</a:t>
            </a:r>
            <a:endParaRPr lang="en-IN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06006E-610B-1C37-839C-E5B1FD371B41}"/>
              </a:ext>
            </a:extLst>
          </p:cNvPr>
          <p:cNvSpPr txBox="1"/>
          <p:nvPr/>
        </p:nvSpPr>
        <p:spPr>
          <a:xfrm>
            <a:off x="557939" y="2193613"/>
            <a:ext cx="463590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We have done our project as open source everyone can use it to recreate this application. 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It can be used second auth method for every site</a:t>
            </a:r>
          </a:p>
        </p:txBody>
      </p:sp>
      <p:pic>
        <p:nvPicPr>
          <p:cNvPr id="16" name="Picture 2" descr="Artificial intelligence - Face recognition by KlausHuang on Dribbble | Face  recognition, Machine learning artificial intelligence, Artificial  intelligence">
            <a:extLst>
              <a:ext uri="{FF2B5EF4-FFF2-40B4-BE49-F238E27FC236}">
                <a16:creationId xmlns:a16="http://schemas.microsoft.com/office/drawing/2014/main" id="{A3EEDD99-BA0D-FD01-0EFA-9EA8FE447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978" y="1156822"/>
            <a:ext cx="3233183" cy="2122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7DDD-07FB-7FC5-CA73-340F7320B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00" y="1004862"/>
            <a:ext cx="7726800" cy="572700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</a:rPr>
              <a:t>FUTURE ENHANCEMENTS</a:t>
            </a:r>
            <a:endParaRPr lang="en-IN" dirty="0">
              <a:solidFill>
                <a:schemeClr val="accent1">
                  <a:lumMod val="60000"/>
                  <a:lumOff val="40000"/>
                </a:schemeClr>
              </a:solidFill>
              <a:latin typeface="TAB-Tamil028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0D078-0546-104A-7C88-732CE84FC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8600" y="1964238"/>
            <a:ext cx="7726800" cy="3416400"/>
          </a:xfrm>
        </p:spPr>
        <p:txBody>
          <a:bodyPr/>
          <a:lstStyle/>
          <a:p>
            <a:pPr lvl="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future this system can be included in every website that we use everyday as a security mechanism.</a:t>
            </a:r>
          </a:p>
          <a:p>
            <a:pPr lvl="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 the accuracy  of the system.</a:t>
            </a:r>
          </a:p>
          <a:p>
            <a:pPr lvl="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 live detection processing at user side</a:t>
            </a:r>
            <a:r>
              <a:rPr lang="en-US" i="1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52305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ADA4BB-6666-B232-4BA3-5AA4CE1B3479}"/>
              </a:ext>
            </a:extLst>
          </p:cNvPr>
          <p:cNvSpPr txBox="1"/>
          <p:nvPr/>
        </p:nvSpPr>
        <p:spPr>
          <a:xfrm>
            <a:off x="1054359" y="1726163"/>
            <a:ext cx="661073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Forte" panose="03060902040502070203" pitchFamily="66" charset="0"/>
              </a:rPr>
              <a:t>THANK YOU !</a:t>
            </a:r>
            <a:endParaRPr lang="en-IN" sz="8000" dirty="0">
              <a:solidFill>
                <a:schemeClr val="bg1"/>
              </a:solidFill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588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>
            <a:spLocks noGrp="1"/>
          </p:cNvSpPr>
          <p:nvPr>
            <p:ph type="title"/>
          </p:nvPr>
        </p:nvSpPr>
        <p:spPr>
          <a:xfrm>
            <a:off x="522940" y="-6861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</a:rPr>
              <a:t>SUBMITTED BY:</a:t>
            </a:r>
            <a:endParaRPr sz="3200" dirty="0">
              <a:solidFill>
                <a:schemeClr val="accent1">
                  <a:lumMod val="60000"/>
                  <a:lumOff val="40000"/>
                </a:schemeClr>
              </a:solidFill>
              <a:latin typeface="TAB-Tamil028" pitchFamily="2" charset="0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272" name="Google Shape;272;p40"/>
          <p:cNvSpPr txBox="1">
            <a:spLocks noGrp="1"/>
          </p:cNvSpPr>
          <p:nvPr>
            <p:ph type="body" idx="1"/>
          </p:nvPr>
        </p:nvSpPr>
        <p:spPr>
          <a:xfrm>
            <a:off x="679426" y="553716"/>
            <a:ext cx="7726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03195" indent="0"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ANAND S                                    -      21501783</a:t>
            </a:r>
          </a:p>
          <a:p>
            <a:pPr marL="203195" indent="0"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03195" indent="0"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BALAJAGADEESH M               -      21501786 </a:t>
            </a:r>
          </a:p>
          <a:p>
            <a:pPr marL="203195" indent="0">
              <a:buNone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3195" indent="0"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JAGAN S                                     -      21501797 </a:t>
            </a:r>
          </a:p>
          <a:p>
            <a:pPr marL="203195" indent="0">
              <a:buNone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3195" indent="0"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RITHIK S                                    -      21501816 </a:t>
            </a:r>
          </a:p>
          <a:p>
            <a:pPr marL="203195" indent="0">
              <a:buNone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3195" indent="0"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THARUN SIBI V                        -      21501832 </a:t>
            </a:r>
          </a:p>
          <a:p>
            <a:pPr marL="203195" indent="0">
              <a:buNone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3195" indent="0"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ANGESHKUMAR P                   -      21590761 </a:t>
            </a:r>
          </a:p>
          <a:p>
            <a:pPr marL="203195" indent="0">
              <a:buNone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3195" indent="0"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GUIDE                            :    Mr. P.GOWTHAM B.E.,  </a:t>
            </a:r>
          </a:p>
          <a:p>
            <a:pPr marL="203195" indent="0">
              <a:buNone/>
            </a:pPr>
            <a:r>
              <a:rPr lang="en-IN" sz="1800" dirty="0"/>
              <a:t>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4" name="Google Shape;59;p15">
            <a:extLst>
              <a:ext uri="{FF2B5EF4-FFF2-40B4-BE49-F238E27FC236}">
                <a16:creationId xmlns:a16="http://schemas.microsoft.com/office/drawing/2014/main" id="{ED59E4E8-0ED0-FAFD-4B16-D21A328BBE6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302" r="25297"/>
          <a:stretch/>
        </p:blipFill>
        <p:spPr>
          <a:xfrm>
            <a:off x="5740741" y="608983"/>
            <a:ext cx="3049450" cy="34723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5641;p80">
            <a:extLst>
              <a:ext uri="{FF2B5EF4-FFF2-40B4-BE49-F238E27FC236}">
                <a16:creationId xmlns:a16="http://schemas.microsoft.com/office/drawing/2014/main" id="{318369DB-BA2B-2B8D-0CA3-0F2DB0AD592A}"/>
              </a:ext>
            </a:extLst>
          </p:cNvPr>
          <p:cNvGrpSpPr/>
          <p:nvPr/>
        </p:nvGrpSpPr>
        <p:grpSpPr>
          <a:xfrm>
            <a:off x="393614" y="1304683"/>
            <a:ext cx="275057" cy="339271"/>
            <a:chOff x="3330525" y="4399275"/>
            <a:chExt cx="390650" cy="481850"/>
          </a:xfrm>
        </p:grpSpPr>
        <p:sp>
          <p:nvSpPr>
            <p:cNvPr id="6" name="Google Shape;5642;p80">
              <a:extLst>
                <a:ext uri="{FF2B5EF4-FFF2-40B4-BE49-F238E27FC236}">
                  <a16:creationId xmlns:a16="http://schemas.microsoft.com/office/drawing/2014/main" id="{6B0A758B-7282-3BEA-C3D1-5972FCEFF0EF}"/>
                </a:ext>
              </a:extLst>
            </p:cNvPr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" name="Google Shape;5643;p80">
              <a:extLst>
                <a:ext uri="{FF2B5EF4-FFF2-40B4-BE49-F238E27FC236}">
                  <a16:creationId xmlns:a16="http://schemas.microsoft.com/office/drawing/2014/main" id="{A190A9EA-CE00-13DB-7B04-C05409E4E8EB}"/>
                </a:ext>
              </a:extLst>
            </p:cNvPr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" name="Google Shape;5644;p80">
              <a:extLst>
                <a:ext uri="{FF2B5EF4-FFF2-40B4-BE49-F238E27FC236}">
                  <a16:creationId xmlns:a16="http://schemas.microsoft.com/office/drawing/2014/main" id="{57475CA3-1425-D494-427D-D246D6C068AE}"/>
                </a:ext>
              </a:extLst>
            </p:cNvPr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" name="Google Shape;5645;p80">
              <a:extLst>
                <a:ext uri="{FF2B5EF4-FFF2-40B4-BE49-F238E27FC236}">
                  <a16:creationId xmlns:a16="http://schemas.microsoft.com/office/drawing/2014/main" id="{C328A695-1668-6079-A7F1-53D7FB00E19B}"/>
                </a:ext>
              </a:extLst>
            </p:cNvPr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" name="Google Shape;5646;p80">
              <a:extLst>
                <a:ext uri="{FF2B5EF4-FFF2-40B4-BE49-F238E27FC236}">
                  <a16:creationId xmlns:a16="http://schemas.microsoft.com/office/drawing/2014/main" id="{4B82E4E0-C75A-2455-2773-466524B2A2CC}"/>
                </a:ext>
              </a:extLst>
            </p:cNvPr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5647;p80">
              <a:extLst>
                <a:ext uri="{FF2B5EF4-FFF2-40B4-BE49-F238E27FC236}">
                  <a16:creationId xmlns:a16="http://schemas.microsoft.com/office/drawing/2014/main" id="{D1D48985-A860-C341-8B7F-DD098AAB3AD8}"/>
                </a:ext>
              </a:extLst>
            </p:cNvPr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" name="Google Shape;5648;p80">
              <a:extLst>
                <a:ext uri="{FF2B5EF4-FFF2-40B4-BE49-F238E27FC236}">
                  <a16:creationId xmlns:a16="http://schemas.microsoft.com/office/drawing/2014/main" id="{9BF41F5B-34B6-11D2-E583-0E43DEBBC925}"/>
                </a:ext>
              </a:extLst>
            </p:cNvPr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" name="Google Shape;5641;p80">
            <a:extLst>
              <a:ext uri="{FF2B5EF4-FFF2-40B4-BE49-F238E27FC236}">
                <a16:creationId xmlns:a16="http://schemas.microsoft.com/office/drawing/2014/main" id="{68D032BA-C86C-8E3A-B8D0-4874E06B3021}"/>
              </a:ext>
            </a:extLst>
          </p:cNvPr>
          <p:cNvGrpSpPr/>
          <p:nvPr/>
        </p:nvGrpSpPr>
        <p:grpSpPr>
          <a:xfrm>
            <a:off x="433976" y="1857992"/>
            <a:ext cx="275057" cy="339271"/>
            <a:chOff x="3330525" y="4399275"/>
            <a:chExt cx="390650" cy="481850"/>
          </a:xfrm>
        </p:grpSpPr>
        <p:sp>
          <p:nvSpPr>
            <p:cNvPr id="14" name="Google Shape;5642;p80">
              <a:extLst>
                <a:ext uri="{FF2B5EF4-FFF2-40B4-BE49-F238E27FC236}">
                  <a16:creationId xmlns:a16="http://schemas.microsoft.com/office/drawing/2014/main" id="{E43DC7C0-2031-21A6-B858-BEF0332E5747}"/>
                </a:ext>
              </a:extLst>
            </p:cNvPr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" name="Google Shape;5643;p80">
              <a:extLst>
                <a:ext uri="{FF2B5EF4-FFF2-40B4-BE49-F238E27FC236}">
                  <a16:creationId xmlns:a16="http://schemas.microsoft.com/office/drawing/2014/main" id="{8A2773A4-7D6F-C5B3-9360-0149AAC9FDB5}"/>
                </a:ext>
              </a:extLst>
            </p:cNvPr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" name="Google Shape;5644;p80">
              <a:extLst>
                <a:ext uri="{FF2B5EF4-FFF2-40B4-BE49-F238E27FC236}">
                  <a16:creationId xmlns:a16="http://schemas.microsoft.com/office/drawing/2014/main" id="{779D4102-1329-6C0D-357B-D37CBDA55811}"/>
                </a:ext>
              </a:extLst>
            </p:cNvPr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" name="Google Shape;5645;p80">
              <a:extLst>
                <a:ext uri="{FF2B5EF4-FFF2-40B4-BE49-F238E27FC236}">
                  <a16:creationId xmlns:a16="http://schemas.microsoft.com/office/drawing/2014/main" id="{522A8A4C-2B54-4DB1-D929-6A138AC068EF}"/>
                </a:ext>
              </a:extLst>
            </p:cNvPr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5646;p80">
              <a:extLst>
                <a:ext uri="{FF2B5EF4-FFF2-40B4-BE49-F238E27FC236}">
                  <a16:creationId xmlns:a16="http://schemas.microsoft.com/office/drawing/2014/main" id="{3272DBD4-ECAC-D0C6-517E-EC7028CA179F}"/>
                </a:ext>
              </a:extLst>
            </p:cNvPr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" name="Google Shape;5647;p80">
              <a:extLst>
                <a:ext uri="{FF2B5EF4-FFF2-40B4-BE49-F238E27FC236}">
                  <a16:creationId xmlns:a16="http://schemas.microsoft.com/office/drawing/2014/main" id="{9B8F9528-2936-93E2-1A23-D238867F3217}"/>
                </a:ext>
              </a:extLst>
            </p:cNvPr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" name="Google Shape;5648;p80">
              <a:extLst>
                <a:ext uri="{FF2B5EF4-FFF2-40B4-BE49-F238E27FC236}">
                  <a16:creationId xmlns:a16="http://schemas.microsoft.com/office/drawing/2014/main" id="{AA0D2493-33B4-E91A-F39D-183D28299CD3}"/>
                </a:ext>
              </a:extLst>
            </p:cNvPr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1" name="Google Shape;5641;p80">
            <a:extLst>
              <a:ext uri="{FF2B5EF4-FFF2-40B4-BE49-F238E27FC236}">
                <a16:creationId xmlns:a16="http://schemas.microsoft.com/office/drawing/2014/main" id="{58027D76-C2F5-D0B4-72CF-B07A734CAEFC}"/>
              </a:ext>
            </a:extLst>
          </p:cNvPr>
          <p:cNvGrpSpPr/>
          <p:nvPr/>
        </p:nvGrpSpPr>
        <p:grpSpPr>
          <a:xfrm>
            <a:off x="417394" y="2468583"/>
            <a:ext cx="275057" cy="339271"/>
            <a:chOff x="3330525" y="4399275"/>
            <a:chExt cx="390650" cy="481850"/>
          </a:xfrm>
        </p:grpSpPr>
        <p:sp>
          <p:nvSpPr>
            <p:cNvPr id="22" name="Google Shape;5642;p80">
              <a:extLst>
                <a:ext uri="{FF2B5EF4-FFF2-40B4-BE49-F238E27FC236}">
                  <a16:creationId xmlns:a16="http://schemas.microsoft.com/office/drawing/2014/main" id="{BD02A8CD-57C9-ADC3-CF82-8FF6E6009809}"/>
                </a:ext>
              </a:extLst>
            </p:cNvPr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" name="Google Shape;5643;p80">
              <a:extLst>
                <a:ext uri="{FF2B5EF4-FFF2-40B4-BE49-F238E27FC236}">
                  <a16:creationId xmlns:a16="http://schemas.microsoft.com/office/drawing/2014/main" id="{77293FB7-841F-A349-0C69-0F2472AA169B}"/>
                </a:ext>
              </a:extLst>
            </p:cNvPr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" name="Google Shape;5644;p80">
              <a:extLst>
                <a:ext uri="{FF2B5EF4-FFF2-40B4-BE49-F238E27FC236}">
                  <a16:creationId xmlns:a16="http://schemas.microsoft.com/office/drawing/2014/main" id="{D6A59E22-D8B9-D0B7-EBA7-4D79FFCAC371}"/>
                </a:ext>
              </a:extLst>
            </p:cNvPr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" name="Google Shape;5645;p80">
              <a:extLst>
                <a:ext uri="{FF2B5EF4-FFF2-40B4-BE49-F238E27FC236}">
                  <a16:creationId xmlns:a16="http://schemas.microsoft.com/office/drawing/2014/main" id="{15741633-4A10-5938-E488-7760717C2071}"/>
                </a:ext>
              </a:extLst>
            </p:cNvPr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5646;p80">
              <a:extLst>
                <a:ext uri="{FF2B5EF4-FFF2-40B4-BE49-F238E27FC236}">
                  <a16:creationId xmlns:a16="http://schemas.microsoft.com/office/drawing/2014/main" id="{22D8EE42-994F-EB94-9566-31BFCA0A8279}"/>
                </a:ext>
              </a:extLst>
            </p:cNvPr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" name="Google Shape;5647;p80">
              <a:extLst>
                <a:ext uri="{FF2B5EF4-FFF2-40B4-BE49-F238E27FC236}">
                  <a16:creationId xmlns:a16="http://schemas.microsoft.com/office/drawing/2014/main" id="{7734C7D3-1462-2544-ECEB-B21D4D6557D2}"/>
                </a:ext>
              </a:extLst>
            </p:cNvPr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" name="Google Shape;5648;p80">
              <a:extLst>
                <a:ext uri="{FF2B5EF4-FFF2-40B4-BE49-F238E27FC236}">
                  <a16:creationId xmlns:a16="http://schemas.microsoft.com/office/drawing/2014/main" id="{3EDB34CF-F133-1DD9-3EAE-54CB15FD5972}"/>
                </a:ext>
              </a:extLst>
            </p:cNvPr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" name="Google Shape;5641;p80">
            <a:extLst>
              <a:ext uri="{FF2B5EF4-FFF2-40B4-BE49-F238E27FC236}">
                <a16:creationId xmlns:a16="http://schemas.microsoft.com/office/drawing/2014/main" id="{12068257-1788-6498-C584-654D862F2A45}"/>
              </a:ext>
            </a:extLst>
          </p:cNvPr>
          <p:cNvGrpSpPr/>
          <p:nvPr/>
        </p:nvGrpSpPr>
        <p:grpSpPr>
          <a:xfrm>
            <a:off x="442073" y="3144728"/>
            <a:ext cx="275057" cy="339271"/>
            <a:chOff x="3330525" y="4399275"/>
            <a:chExt cx="390650" cy="481850"/>
          </a:xfrm>
        </p:grpSpPr>
        <p:sp>
          <p:nvSpPr>
            <p:cNvPr id="30" name="Google Shape;5642;p80">
              <a:extLst>
                <a:ext uri="{FF2B5EF4-FFF2-40B4-BE49-F238E27FC236}">
                  <a16:creationId xmlns:a16="http://schemas.microsoft.com/office/drawing/2014/main" id="{538F598C-6701-2AA8-F661-FDBCBC100C86}"/>
                </a:ext>
              </a:extLst>
            </p:cNvPr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5643;p80">
              <a:extLst>
                <a:ext uri="{FF2B5EF4-FFF2-40B4-BE49-F238E27FC236}">
                  <a16:creationId xmlns:a16="http://schemas.microsoft.com/office/drawing/2014/main" id="{589A28F6-7618-5A15-423B-987E270EEAB9}"/>
                </a:ext>
              </a:extLst>
            </p:cNvPr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" name="Google Shape;5644;p80">
              <a:extLst>
                <a:ext uri="{FF2B5EF4-FFF2-40B4-BE49-F238E27FC236}">
                  <a16:creationId xmlns:a16="http://schemas.microsoft.com/office/drawing/2014/main" id="{27044F94-90B3-16DB-C113-CEEE33AC482E}"/>
                </a:ext>
              </a:extLst>
            </p:cNvPr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5645;p80">
              <a:extLst>
                <a:ext uri="{FF2B5EF4-FFF2-40B4-BE49-F238E27FC236}">
                  <a16:creationId xmlns:a16="http://schemas.microsoft.com/office/drawing/2014/main" id="{A23587CB-3403-7CDC-2C47-984856CBBDB9}"/>
                </a:ext>
              </a:extLst>
            </p:cNvPr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5646;p80">
              <a:extLst>
                <a:ext uri="{FF2B5EF4-FFF2-40B4-BE49-F238E27FC236}">
                  <a16:creationId xmlns:a16="http://schemas.microsoft.com/office/drawing/2014/main" id="{A6CF1A76-908E-AD63-A8B2-5B6F14B8DA57}"/>
                </a:ext>
              </a:extLst>
            </p:cNvPr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5647;p80">
              <a:extLst>
                <a:ext uri="{FF2B5EF4-FFF2-40B4-BE49-F238E27FC236}">
                  <a16:creationId xmlns:a16="http://schemas.microsoft.com/office/drawing/2014/main" id="{87014D88-573A-A210-A2B1-EF9D2B181A06}"/>
                </a:ext>
              </a:extLst>
            </p:cNvPr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" name="Google Shape;5648;p80">
              <a:extLst>
                <a:ext uri="{FF2B5EF4-FFF2-40B4-BE49-F238E27FC236}">
                  <a16:creationId xmlns:a16="http://schemas.microsoft.com/office/drawing/2014/main" id="{3EA56501-3E41-FBCF-C3A4-74C7C21AD07C}"/>
                </a:ext>
              </a:extLst>
            </p:cNvPr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" name="Google Shape;5641;p80">
            <a:extLst>
              <a:ext uri="{FF2B5EF4-FFF2-40B4-BE49-F238E27FC236}">
                <a16:creationId xmlns:a16="http://schemas.microsoft.com/office/drawing/2014/main" id="{7BA25A13-8E1F-475C-2350-E58E681A767C}"/>
              </a:ext>
            </a:extLst>
          </p:cNvPr>
          <p:cNvGrpSpPr/>
          <p:nvPr/>
        </p:nvGrpSpPr>
        <p:grpSpPr>
          <a:xfrm>
            <a:off x="457361" y="3800480"/>
            <a:ext cx="275057" cy="339271"/>
            <a:chOff x="3330525" y="4399275"/>
            <a:chExt cx="390650" cy="481850"/>
          </a:xfrm>
        </p:grpSpPr>
        <p:sp>
          <p:nvSpPr>
            <p:cNvPr id="38" name="Google Shape;5642;p80">
              <a:extLst>
                <a:ext uri="{FF2B5EF4-FFF2-40B4-BE49-F238E27FC236}">
                  <a16:creationId xmlns:a16="http://schemas.microsoft.com/office/drawing/2014/main" id="{D02C1C11-4CD4-4E32-BFDE-ABA13D58B5F5}"/>
                </a:ext>
              </a:extLst>
            </p:cNvPr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5643;p80">
              <a:extLst>
                <a:ext uri="{FF2B5EF4-FFF2-40B4-BE49-F238E27FC236}">
                  <a16:creationId xmlns:a16="http://schemas.microsoft.com/office/drawing/2014/main" id="{9A3CA26C-4264-5EFD-90E1-0551D450083B}"/>
                </a:ext>
              </a:extLst>
            </p:cNvPr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" name="Google Shape;5644;p80">
              <a:extLst>
                <a:ext uri="{FF2B5EF4-FFF2-40B4-BE49-F238E27FC236}">
                  <a16:creationId xmlns:a16="http://schemas.microsoft.com/office/drawing/2014/main" id="{E079B5DF-03E2-3F38-FC1C-051F48230B30}"/>
                </a:ext>
              </a:extLst>
            </p:cNvPr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" name="Google Shape;5645;p80">
              <a:extLst>
                <a:ext uri="{FF2B5EF4-FFF2-40B4-BE49-F238E27FC236}">
                  <a16:creationId xmlns:a16="http://schemas.microsoft.com/office/drawing/2014/main" id="{ABF3CF84-6513-3689-0F5A-F77367316860}"/>
                </a:ext>
              </a:extLst>
            </p:cNvPr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5646;p80">
              <a:extLst>
                <a:ext uri="{FF2B5EF4-FFF2-40B4-BE49-F238E27FC236}">
                  <a16:creationId xmlns:a16="http://schemas.microsoft.com/office/drawing/2014/main" id="{F14FDEA5-CABE-E45C-F10B-89CF08F36496}"/>
                </a:ext>
              </a:extLst>
            </p:cNvPr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5647;p80">
              <a:extLst>
                <a:ext uri="{FF2B5EF4-FFF2-40B4-BE49-F238E27FC236}">
                  <a16:creationId xmlns:a16="http://schemas.microsoft.com/office/drawing/2014/main" id="{AA14DE3D-5FDB-BBBE-C93C-EE7D8410678B}"/>
                </a:ext>
              </a:extLst>
            </p:cNvPr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" name="Google Shape;5648;p80">
              <a:extLst>
                <a:ext uri="{FF2B5EF4-FFF2-40B4-BE49-F238E27FC236}">
                  <a16:creationId xmlns:a16="http://schemas.microsoft.com/office/drawing/2014/main" id="{D03B81C1-867C-0410-DE59-85AF1BB4F072}"/>
                </a:ext>
              </a:extLst>
            </p:cNvPr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" name="Google Shape;5641;p80">
            <a:extLst>
              <a:ext uri="{FF2B5EF4-FFF2-40B4-BE49-F238E27FC236}">
                <a16:creationId xmlns:a16="http://schemas.microsoft.com/office/drawing/2014/main" id="{C8037C79-4CE6-2305-3D4E-7E35121B4D4F}"/>
              </a:ext>
            </a:extLst>
          </p:cNvPr>
          <p:cNvGrpSpPr/>
          <p:nvPr/>
        </p:nvGrpSpPr>
        <p:grpSpPr>
          <a:xfrm>
            <a:off x="401711" y="658803"/>
            <a:ext cx="275057" cy="339271"/>
            <a:chOff x="3330525" y="4399275"/>
            <a:chExt cx="390650" cy="481850"/>
          </a:xfrm>
        </p:grpSpPr>
        <p:sp>
          <p:nvSpPr>
            <p:cNvPr id="46" name="Google Shape;5642;p80">
              <a:extLst>
                <a:ext uri="{FF2B5EF4-FFF2-40B4-BE49-F238E27FC236}">
                  <a16:creationId xmlns:a16="http://schemas.microsoft.com/office/drawing/2014/main" id="{7CD9A23F-A616-E68A-9A55-79844EF863E1}"/>
                </a:ext>
              </a:extLst>
            </p:cNvPr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" name="Google Shape;5643;p80">
              <a:extLst>
                <a:ext uri="{FF2B5EF4-FFF2-40B4-BE49-F238E27FC236}">
                  <a16:creationId xmlns:a16="http://schemas.microsoft.com/office/drawing/2014/main" id="{931D5B26-C2AF-9B6F-FFE3-889FF6C86B09}"/>
                </a:ext>
              </a:extLst>
            </p:cNvPr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" name="Google Shape;5644;p80">
              <a:extLst>
                <a:ext uri="{FF2B5EF4-FFF2-40B4-BE49-F238E27FC236}">
                  <a16:creationId xmlns:a16="http://schemas.microsoft.com/office/drawing/2014/main" id="{BAF4CBC7-1F33-9DC6-A97F-BC29F8ECC399}"/>
                </a:ext>
              </a:extLst>
            </p:cNvPr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" name="Google Shape;5645;p80">
              <a:extLst>
                <a:ext uri="{FF2B5EF4-FFF2-40B4-BE49-F238E27FC236}">
                  <a16:creationId xmlns:a16="http://schemas.microsoft.com/office/drawing/2014/main" id="{12C19F74-CB08-4099-F758-28D877D5F968}"/>
                </a:ext>
              </a:extLst>
            </p:cNvPr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" name="Google Shape;5646;p80">
              <a:extLst>
                <a:ext uri="{FF2B5EF4-FFF2-40B4-BE49-F238E27FC236}">
                  <a16:creationId xmlns:a16="http://schemas.microsoft.com/office/drawing/2014/main" id="{D4FA8705-58FB-595D-9149-D38E582AB9F8}"/>
                </a:ext>
              </a:extLst>
            </p:cNvPr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" name="Google Shape;5647;p80">
              <a:extLst>
                <a:ext uri="{FF2B5EF4-FFF2-40B4-BE49-F238E27FC236}">
                  <a16:creationId xmlns:a16="http://schemas.microsoft.com/office/drawing/2014/main" id="{24D3D62D-0B3A-5702-C517-8CF0538457AA}"/>
                </a:ext>
              </a:extLst>
            </p:cNvPr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" name="Google Shape;5648;p80">
              <a:extLst>
                <a:ext uri="{FF2B5EF4-FFF2-40B4-BE49-F238E27FC236}">
                  <a16:creationId xmlns:a16="http://schemas.microsoft.com/office/drawing/2014/main" id="{457B9526-989F-CD6E-3628-0EA2783B16F8}"/>
                </a:ext>
              </a:extLst>
            </p:cNvPr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" name="Google Shape;5641;p80">
            <a:extLst>
              <a:ext uri="{FF2B5EF4-FFF2-40B4-BE49-F238E27FC236}">
                <a16:creationId xmlns:a16="http://schemas.microsoft.com/office/drawing/2014/main" id="{48080022-B70D-6AE7-5BFA-57AE01927993}"/>
              </a:ext>
            </a:extLst>
          </p:cNvPr>
          <p:cNvGrpSpPr/>
          <p:nvPr/>
        </p:nvGrpSpPr>
        <p:grpSpPr>
          <a:xfrm>
            <a:off x="1199161" y="4420148"/>
            <a:ext cx="275057" cy="339271"/>
            <a:chOff x="3330525" y="4399275"/>
            <a:chExt cx="390650" cy="481850"/>
          </a:xfrm>
        </p:grpSpPr>
        <p:sp>
          <p:nvSpPr>
            <p:cNvPr id="54" name="Google Shape;5642;p80">
              <a:extLst>
                <a:ext uri="{FF2B5EF4-FFF2-40B4-BE49-F238E27FC236}">
                  <a16:creationId xmlns:a16="http://schemas.microsoft.com/office/drawing/2014/main" id="{282E1F99-F5B8-0F75-A0DA-122134F924DB}"/>
                </a:ext>
              </a:extLst>
            </p:cNvPr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" name="Google Shape;5643;p80">
              <a:extLst>
                <a:ext uri="{FF2B5EF4-FFF2-40B4-BE49-F238E27FC236}">
                  <a16:creationId xmlns:a16="http://schemas.microsoft.com/office/drawing/2014/main" id="{32A6F67B-312D-A5E6-E7A1-996092ADF103}"/>
                </a:ext>
              </a:extLst>
            </p:cNvPr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" name="Google Shape;5644;p80">
              <a:extLst>
                <a:ext uri="{FF2B5EF4-FFF2-40B4-BE49-F238E27FC236}">
                  <a16:creationId xmlns:a16="http://schemas.microsoft.com/office/drawing/2014/main" id="{379257B8-8FFD-9047-8DD9-CAFA31A74292}"/>
                </a:ext>
              </a:extLst>
            </p:cNvPr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" name="Google Shape;5645;p80">
              <a:extLst>
                <a:ext uri="{FF2B5EF4-FFF2-40B4-BE49-F238E27FC236}">
                  <a16:creationId xmlns:a16="http://schemas.microsoft.com/office/drawing/2014/main" id="{74DABC4A-6039-1A10-74B3-8BE9C4F69F61}"/>
                </a:ext>
              </a:extLst>
            </p:cNvPr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" name="Google Shape;5646;p80">
              <a:extLst>
                <a:ext uri="{FF2B5EF4-FFF2-40B4-BE49-F238E27FC236}">
                  <a16:creationId xmlns:a16="http://schemas.microsoft.com/office/drawing/2014/main" id="{E3384677-AA6E-EB9E-E427-1D4163D05C72}"/>
                </a:ext>
              </a:extLst>
            </p:cNvPr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" name="Google Shape;5647;p80">
              <a:extLst>
                <a:ext uri="{FF2B5EF4-FFF2-40B4-BE49-F238E27FC236}">
                  <a16:creationId xmlns:a16="http://schemas.microsoft.com/office/drawing/2014/main" id="{C715DF6E-E761-FEE2-4E92-4E2E621BD21F}"/>
                </a:ext>
              </a:extLst>
            </p:cNvPr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" name="Google Shape;5648;p80">
              <a:extLst>
                <a:ext uri="{FF2B5EF4-FFF2-40B4-BE49-F238E27FC236}">
                  <a16:creationId xmlns:a16="http://schemas.microsoft.com/office/drawing/2014/main" id="{D6FD66E6-BCAB-E283-A5C6-10DB614C150C}"/>
                </a:ext>
              </a:extLst>
            </p:cNvPr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2ECB-3533-97C8-EA79-14AE52FE3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949" y="110729"/>
            <a:ext cx="7726800" cy="57270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  <a:cs typeface="Times New Roman" panose="02020603050405020304" pitchFamily="18" charset="0"/>
              </a:rPr>
              <a:t>ABSTRACT</a:t>
            </a:r>
            <a:endParaRPr lang="en-IN" dirty="0">
              <a:solidFill>
                <a:schemeClr val="accent1">
                  <a:lumMod val="60000"/>
                  <a:lumOff val="40000"/>
                </a:schemeClr>
              </a:solidFill>
              <a:latin typeface="TAB-Tamil028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5E709B-FF9A-CD87-5EAD-E969EC3FE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8600" y="683429"/>
            <a:ext cx="7726800" cy="3416400"/>
          </a:xfrm>
        </p:spPr>
        <p:txBody>
          <a:bodyPr/>
          <a:lstStyle/>
          <a:p>
            <a:pPr marL="438146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Project we implement face login in the entire website that we use.</a:t>
            </a:r>
          </a:p>
          <a:p>
            <a:pPr marL="152396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decided to create the application using the PHP as the core language for the project and for face deduction we select java script. </a:t>
            </a:r>
          </a:p>
          <a:p>
            <a:pPr marL="11430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facial data is captured by the web camera and it will be stored in java script file.</a:t>
            </a:r>
          </a:p>
          <a:p>
            <a:pPr marL="11430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While the login match the facial data that are stored as .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will be</a:t>
            </a:r>
          </a:p>
          <a:p>
            <a:pPr marL="15875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matched with the real time camera capture.</a:t>
            </a:r>
          </a:p>
          <a:p>
            <a:pPr marL="15875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the data matched login will process. If it fails warning will be </a:t>
            </a:r>
          </a:p>
          <a:p>
            <a:pPr marL="15875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displayed.  </a:t>
            </a:r>
          </a:p>
          <a:p>
            <a:pPr marL="15875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decided to create a module for face register in the</a:t>
            </a:r>
          </a:p>
          <a:p>
            <a:pPr marL="15875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application itself. </a:t>
            </a:r>
            <a:endParaRPr lang="en-IN" sz="16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5572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BAE40-77BD-1232-3DA8-A34C4BBE4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00" y="136675"/>
            <a:ext cx="7726800" cy="57270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  <a:cs typeface="Times New Roman" panose="02020603050405020304" pitchFamily="18" charset="0"/>
              </a:rPr>
              <a:t>ABSTRACT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E43433-0C0F-5DE3-3F4B-CEF264BD3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8600" y="863550"/>
            <a:ext cx="7726800" cy="34164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multiple users we store the face data in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database and match as per the user by the username that we provide on that portal. </a:t>
            </a:r>
          </a:p>
          <a:p>
            <a:pPr marL="186262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effective face analysis the face data that captured by the camera is converted into a numerical value that mark 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graff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the face image that captured. </a:t>
            </a:r>
          </a:p>
          <a:p>
            <a:pPr marL="186262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After the value conversion the numerical identification point are stored.</a:t>
            </a:r>
          </a:p>
          <a:p>
            <a:pPr marL="186262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100% successful login we take multiple samples on the registration </a:t>
            </a:r>
          </a:p>
          <a:p>
            <a:pPr marL="186262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process. </a:t>
            </a:r>
          </a:p>
          <a:p>
            <a:pPr marL="186262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method will ease the login process and there will be no fake logins </a:t>
            </a:r>
          </a:p>
          <a:p>
            <a:pPr marL="186262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and bot logins, and if anyone knows the id they can’t login without</a:t>
            </a:r>
          </a:p>
          <a:p>
            <a:pPr marL="186262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the facial data</a:t>
            </a:r>
            <a:r>
              <a:rPr lang="en-US" sz="1600" dirty="0"/>
              <a:t>. </a:t>
            </a:r>
            <a:endParaRPr lang="en-IN" sz="16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5746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D5B1B-34EE-C164-FC44-83C9B6389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  <a:cs typeface="Times New Roman" pitchFamily="18" charset="0"/>
              </a:rPr>
              <a:t>EXISTING SYSTEM 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0BDC99-220B-A81F-062F-DDD0671EA91C}"/>
              </a:ext>
            </a:extLst>
          </p:cNvPr>
          <p:cNvSpPr txBox="1"/>
          <p:nvPr/>
        </p:nvSpPr>
        <p:spPr>
          <a:xfrm>
            <a:off x="604838" y="1337459"/>
            <a:ext cx="7148512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Try to Login a Website from the host address.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Most Website host servicing (e.g., WordPress , Weebly, GoDaddy etc.).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Login a Website using a Username and Password.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41571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title"/>
          </p:nvPr>
        </p:nvSpPr>
        <p:spPr>
          <a:xfrm>
            <a:off x="1445500" y="906072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  <a:cs typeface="Times New Roman" pitchFamily="18" charset="0"/>
              </a:rPr>
              <a:t>DRAWBACKS</a:t>
            </a:r>
            <a:endParaRPr sz="2800" dirty="0">
              <a:solidFill>
                <a:schemeClr val="accent1">
                  <a:lumMod val="60000"/>
                  <a:lumOff val="40000"/>
                </a:schemeClr>
              </a:solidFill>
              <a:latin typeface="TAB-Tamil028" pitchFamily="2" charset="0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E8ABB4-2E4F-DB0B-B49B-53C29A0BA964}"/>
              </a:ext>
            </a:extLst>
          </p:cNvPr>
          <p:cNvSpPr txBox="1"/>
          <p:nvPr/>
        </p:nvSpPr>
        <p:spPr>
          <a:xfrm>
            <a:off x="1701800" y="1594545"/>
            <a:ext cx="574040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Need to enter user id and the password.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If anyone find/know the user id and the password they can login.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Easily hackable with password snooping.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Easily hackable with keyloggers.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No additional security 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F130744-495A-58F9-93E8-9AA44A870BB7}"/>
              </a:ext>
            </a:extLst>
          </p:cNvPr>
          <p:cNvSpPr txBox="1"/>
          <p:nvPr/>
        </p:nvSpPr>
        <p:spPr>
          <a:xfrm>
            <a:off x="683260" y="623352"/>
            <a:ext cx="60807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  <a:cs typeface="Times New Roman" pitchFamily="18" charset="0"/>
              </a:rPr>
              <a:t>PROPOSED SYSTEM</a:t>
            </a:r>
            <a:endParaRPr lang="en-IN" sz="2800" dirty="0">
              <a:solidFill>
                <a:schemeClr val="accent1">
                  <a:lumMod val="60000"/>
                  <a:lumOff val="40000"/>
                </a:schemeClr>
              </a:solidFill>
              <a:latin typeface="TAB-Tamil028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22ADC6-92BE-675E-2B51-DA61BAA81873}"/>
              </a:ext>
            </a:extLst>
          </p:cNvPr>
          <p:cNvSpPr txBox="1"/>
          <p:nvPr/>
        </p:nvSpPr>
        <p:spPr>
          <a:xfrm>
            <a:off x="784860" y="1473716"/>
            <a:ext cx="60807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proposed system work with facial data of an user.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User need to enter user id and the facial data with the web camera.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User can update the face data after login.</a:t>
            </a: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Facial data is captured during Realtime using a web camera of the device.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22389-EE39-4AC8-3583-A54BAD3DC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478" y="130393"/>
            <a:ext cx="7726800" cy="572700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  <a:cs typeface="Times New Roman" pitchFamily="18" charset="0"/>
              </a:rPr>
              <a:t>ADVANTAGES OF PROPOSED SYSTEM</a:t>
            </a:r>
            <a:b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  <a:cs typeface="Times New Roman" pitchFamily="18" charset="0"/>
              </a:rPr>
            </a:b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2A9543-E52E-631B-14E9-073608539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6310" y="1115476"/>
            <a:ext cx="7726800" cy="34164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Can’t snoop the facial data.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Facial data is processed on the server side.</a:t>
            </a:r>
          </a:p>
          <a:p>
            <a:pPr lvl="0"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For matching Deep Learning algorithms are used.</a:t>
            </a:r>
          </a:p>
          <a:p>
            <a:pPr lvl="0"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This algorithm matches the face data and process the data at the server side so hacking is not possible.</a:t>
            </a:r>
          </a:p>
          <a:p>
            <a:pPr lvl="0"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for hosting we use flask server and flask session this maintain the site session more efficient comparing to traditional session.</a:t>
            </a:r>
          </a:p>
          <a:p>
            <a:pPr marL="342900" lvl="0"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114300" indent="0">
              <a:buNone/>
            </a:pP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165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9"/>
          <p:cNvSpPr txBox="1">
            <a:spLocks noGrp="1"/>
          </p:cNvSpPr>
          <p:nvPr>
            <p:ph type="title"/>
          </p:nvPr>
        </p:nvSpPr>
        <p:spPr>
          <a:xfrm>
            <a:off x="207155" y="307373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  <a:cs typeface="Times New Roman" pitchFamily="18" charset="0"/>
              </a:rPr>
              <a:t>HARDWARE</a:t>
            </a:r>
            <a:r>
              <a:rPr lang="en-US" b="1" dirty="0">
                <a:latin typeface="TAB-Tamil028" pitchFamily="2" charset="0"/>
                <a:cs typeface="Times New Roman" pitchFamily="18" charset="0"/>
              </a:rPr>
              <a:t>  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AB-Tamil028" pitchFamily="2" charset="0"/>
                <a:cs typeface="Times New Roman" pitchFamily="18" charset="0"/>
              </a:rPr>
              <a:t>REQUIREMENTS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TAB-Tamil028" pitchFamily="2" charset="0"/>
              <a:ea typeface="MuseoModerno Black"/>
              <a:cs typeface="MuseoModerno Black"/>
              <a:sym typeface="MuseoModerno Black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3AAEEE-E06D-5E17-5BB0-FAEAE4A39BD3}"/>
              </a:ext>
            </a:extLst>
          </p:cNvPr>
          <p:cNvSpPr txBox="1"/>
          <p:nvPr/>
        </p:nvSpPr>
        <p:spPr>
          <a:xfrm>
            <a:off x="608872" y="1048819"/>
            <a:ext cx="4572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Processor		          :  Intel Dual Core</a:t>
            </a:r>
          </a:p>
          <a:p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 Disk Capacity          :  500 GB</a:t>
            </a:r>
          </a:p>
          <a:p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RAM		          :  2 GB DDR4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	                          :  15”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Keyboard	                          :  102 keys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Mouse	                          </a:t>
            </a:r>
            <a:r>
              <a:rPr lang="en-US" sz="1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Optical 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Mouse</a:t>
            </a:r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oogle Shape;5348;p80">
            <a:extLst>
              <a:ext uri="{FF2B5EF4-FFF2-40B4-BE49-F238E27FC236}">
                <a16:creationId xmlns:a16="http://schemas.microsoft.com/office/drawing/2014/main" id="{2BA7DAA0-A5D8-EE58-A930-9DFEDDA1642A}"/>
              </a:ext>
            </a:extLst>
          </p:cNvPr>
          <p:cNvGrpSpPr/>
          <p:nvPr/>
        </p:nvGrpSpPr>
        <p:grpSpPr>
          <a:xfrm>
            <a:off x="108499" y="1089254"/>
            <a:ext cx="339306" cy="339253"/>
            <a:chOff x="2685825" y="840375"/>
            <a:chExt cx="481900" cy="481825"/>
          </a:xfrm>
          <a:solidFill>
            <a:srgbClr val="00B0F0"/>
          </a:solidFill>
        </p:grpSpPr>
        <p:sp>
          <p:nvSpPr>
            <p:cNvPr id="23" name="Google Shape;5349;p80">
              <a:extLst>
                <a:ext uri="{FF2B5EF4-FFF2-40B4-BE49-F238E27FC236}">
                  <a16:creationId xmlns:a16="http://schemas.microsoft.com/office/drawing/2014/main" id="{53AE2B2A-8025-ADB4-E4D9-22FA1B29F392}"/>
                </a:ext>
              </a:extLst>
            </p:cNvPr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" name="Google Shape;5350;p80">
              <a:extLst>
                <a:ext uri="{FF2B5EF4-FFF2-40B4-BE49-F238E27FC236}">
                  <a16:creationId xmlns:a16="http://schemas.microsoft.com/office/drawing/2014/main" id="{B4BF89AC-678B-E12B-4418-35BACCF2DBB8}"/>
                </a:ext>
              </a:extLst>
            </p:cNvPr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" name="Google Shape;5348;p80">
            <a:extLst>
              <a:ext uri="{FF2B5EF4-FFF2-40B4-BE49-F238E27FC236}">
                <a16:creationId xmlns:a16="http://schemas.microsoft.com/office/drawing/2014/main" id="{C88534E5-4012-0969-7E19-0EF3C266768A}"/>
              </a:ext>
            </a:extLst>
          </p:cNvPr>
          <p:cNvGrpSpPr/>
          <p:nvPr/>
        </p:nvGrpSpPr>
        <p:grpSpPr>
          <a:xfrm>
            <a:off x="99913" y="3813914"/>
            <a:ext cx="339306" cy="339253"/>
            <a:chOff x="2685825" y="840375"/>
            <a:chExt cx="481900" cy="481825"/>
          </a:xfrm>
          <a:solidFill>
            <a:srgbClr val="00B0F0"/>
          </a:solidFill>
        </p:grpSpPr>
        <p:sp>
          <p:nvSpPr>
            <p:cNvPr id="74" name="Google Shape;5349;p80">
              <a:extLst>
                <a:ext uri="{FF2B5EF4-FFF2-40B4-BE49-F238E27FC236}">
                  <a16:creationId xmlns:a16="http://schemas.microsoft.com/office/drawing/2014/main" id="{B4BD6140-6B1D-4D1D-26BB-4599AD575F44}"/>
                </a:ext>
              </a:extLst>
            </p:cNvPr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" name="Google Shape;5350;p80">
              <a:extLst>
                <a:ext uri="{FF2B5EF4-FFF2-40B4-BE49-F238E27FC236}">
                  <a16:creationId xmlns:a16="http://schemas.microsoft.com/office/drawing/2014/main" id="{D52CAEEE-BCD0-CAEB-B52A-225E3A2368F4}"/>
                </a:ext>
              </a:extLst>
            </p:cNvPr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6" name="Google Shape;5348;p80">
            <a:extLst>
              <a:ext uri="{FF2B5EF4-FFF2-40B4-BE49-F238E27FC236}">
                <a16:creationId xmlns:a16="http://schemas.microsoft.com/office/drawing/2014/main" id="{CE1BD665-EED1-D3EA-BD39-2716697838FE}"/>
              </a:ext>
            </a:extLst>
          </p:cNvPr>
          <p:cNvGrpSpPr/>
          <p:nvPr/>
        </p:nvGrpSpPr>
        <p:grpSpPr>
          <a:xfrm>
            <a:off x="96506" y="3288881"/>
            <a:ext cx="339306" cy="339253"/>
            <a:chOff x="2685825" y="840375"/>
            <a:chExt cx="481900" cy="481825"/>
          </a:xfrm>
          <a:solidFill>
            <a:srgbClr val="00B0F0"/>
          </a:solidFill>
        </p:grpSpPr>
        <p:sp>
          <p:nvSpPr>
            <p:cNvPr id="77" name="Google Shape;5349;p80">
              <a:extLst>
                <a:ext uri="{FF2B5EF4-FFF2-40B4-BE49-F238E27FC236}">
                  <a16:creationId xmlns:a16="http://schemas.microsoft.com/office/drawing/2014/main" id="{F5EC15D1-986C-87C9-A5BC-828609F0C92D}"/>
                </a:ext>
              </a:extLst>
            </p:cNvPr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" name="Google Shape;5350;p80">
              <a:extLst>
                <a:ext uri="{FF2B5EF4-FFF2-40B4-BE49-F238E27FC236}">
                  <a16:creationId xmlns:a16="http://schemas.microsoft.com/office/drawing/2014/main" id="{2DA96530-4BFD-9814-7E0E-60075F7B4C0F}"/>
                </a:ext>
              </a:extLst>
            </p:cNvPr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79" name="Google Shape;5348;p80">
            <a:extLst>
              <a:ext uri="{FF2B5EF4-FFF2-40B4-BE49-F238E27FC236}">
                <a16:creationId xmlns:a16="http://schemas.microsoft.com/office/drawing/2014/main" id="{367E562C-AA79-D9DC-73DE-BE34839F1C13}"/>
              </a:ext>
            </a:extLst>
          </p:cNvPr>
          <p:cNvGrpSpPr/>
          <p:nvPr/>
        </p:nvGrpSpPr>
        <p:grpSpPr>
          <a:xfrm>
            <a:off x="82660" y="2735760"/>
            <a:ext cx="339306" cy="339253"/>
            <a:chOff x="2685825" y="840375"/>
            <a:chExt cx="481900" cy="481825"/>
          </a:xfrm>
          <a:solidFill>
            <a:srgbClr val="00B0F0"/>
          </a:solidFill>
        </p:grpSpPr>
        <p:sp>
          <p:nvSpPr>
            <p:cNvPr id="80" name="Google Shape;5349;p80">
              <a:extLst>
                <a:ext uri="{FF2B5EF4-FFF2-40B4-BE49-F238E27FC236}">
                  <a16:creationId xmlns:a16="http://schemas.microsoft.com/office/drawing/2014/main" id="{21525ED6-BD23-3D71-541E-3C4052479853}"/>
                </a:ext>
              </a:extLst>
            </p:cNvPr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" name="Google Shape;5350;p80">
              <a:extLst>
                <a:ext uri="{FF2B5EF4-FFF2-40B4-BE49-F238E27FC236}">
                  <a16:creationId xmlns:a16="http://schemas.microsoft.com/office/drawing/2014/main" id="{24DDFEA8-7D41-1A71-59A9-1A3912CF2108}"/>
                </a:ext>
              </a:extLst>
            </p:cNvPr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82" name="Google Shape;5348;p80">
            <a:extLst>
              <a:ext uri="{FF2B5EF4-FFF2-40B4-BE49-F238E27FC236}">
                <a16:creationId xmlns:a16="http://schemas.microsoft.com/office/drawing/2014/main" id="{43E176B8-54B5-A218-E42F-D7FBB74AB8D6}"/>
              </a:ext>
            </a:extLst>
          </p:cNvPr>
          <p:cNvGrpSpPr/>
          <p:nvPr/>
        </p:nvGrpSpPr>
        <p:grpSpPr>
          <a:xfrm>
            <a:off x="99913" y="2232948"/>
            <a:ext cx="339306" cy="339253"/>
            <a:chOff x="2685825" y="840375"/>
            <a:chExt cx="481900" cy="481825"/>
          </a:xfrm>
          <a:solidFill>
            <a:srgbClr val="00B0F0"/>
          </a:solidFill>
        </p:grpSpPr>
        <p:sp>
          <p:nvSpPr>
            <p:cNvPr id="83" name="Google Shape;5349;p80">
              <a:extLst>
                <a:ext uri="{FF2B5EF4-FFF2-40B4-BE49-F238E27FC236}">
                  <a16:creationId xmlns:a16="http://schemas.microsoft.com/office/drawing/2014/main" id="{AA5AEC3C-3DE8-D6F1-1AA2-B2B45188E5EA}"/>
                </a:ext>
              </a:extLst>
            </p:cNvPr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4" name="Google Shape;5350;p80">
              <a:extLst>
                <a:ext uri="{FF2B5EF4-FFF2-40B4-BE49-F238E27FC236}">
                  <a16:creationId xmlns:a16="http://schemas.microsoft.com/office/drawing/2014/main" id="{B4FB5852-2058-9E16-B520-C13023F92A7E}"/>
                </a:ext>
              </a:extLst>
            </p:cNvPr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5" name="Google Shape;5348;p80">
            <a:extLst>
              <a:ext uri="{FF2B5EF4-FFF2-40B4-BE49-F238E27FC236}">
                <a16:creationId xmlns:a16="http://schemas.microsoft.com/office/drawing/2014/main" id="{DA3DAA38-1FD1-5A46-1904-DC1A487BAA64}"/>
              </a:ext>
            </a:extLst>
          </p:cNvPr>
          <p:cNvGrpSpPr/>
          <p:nvPr/>
        </p:nvGrpSpPr>
        <p:grpSpPr>
          <a:xfrm>
            <a:off x="93099" y="1657606"/>
            <a:ext cx="339306" cy="339253"/>
            <a:chOff x="2685825" y="840375"/>
            <a:chExt cx="481900" cy="481825"/>
          </a:xfrm>
          <a:solidFill>
            <a:srgbClr val="00B0F0"/>
          </a:solidFill>
        </p:grpSpPr>
        <p:sp>
          <p:nvSpPr>
            <p:cNvPr id="86" name="Google Shape;5349;p80">
              <a:extLst>
                <a:ext uri="{FF2B5EF4-FFF2-40B4-BE49-F238E27FC236}">
                  <a16:creationId xmlns:a16="http://schemas.microsoft.com/office/drawing/2014/main" id="{40C00ED7-6E83-522C-8241-9EDD9D59408C}"/>
                </a:ext>
              </a:extLst>
            </p:cNvPr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" name="Google Shape;5350;p80">
              <a:extLst>
                <a:ext uri="{FF2B5EF4-FFF2-40B4-BE49-F238E27FC236}">
                  <a16:creationId xmlns:a16="http://schemas.microsoft.com/office/drawing/2014/main" id="{01645F0C-B778-F51B-1723-47FE466988E7}"/>
                </a:ext>
              </a:extLst>
            </p:cNvPr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in Chemistry Services Company Profile by Slidesgo">
  <a:themeElements>
    <a:clrScheme name="Simple Light">
      <a:dk1>
        <a:srgbClr val="000000"/>
      </a:dk1>
      <a:lt1>
        <a:srgbClr val="FFFFFF"/>
      </a:lt1>
      <a:dk2>
        <a:srgbClr val="F60863"/>
      </a:dk2>
      <a:lt2>
        <a:srgbClr val="11000B"/>
      </a:lt2>
      <a:accent1>
        <a:srgbClr val="41046C"/>
      </a:accent1>
      <a:accent2>
        <a:srgbClr val="D16D0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712</Words>
  <Application>Microsoft Office PowerPoint</Application>
  <PresentationFormat>On-screen Show (16:9)</PresentationFormat>
  <Paragraphs>127</Paragraphs>
  <Slides>19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Maven Pro</vt:lpstr>
      <vt:lpstr>MuseoModerno ExtraBold</vt:lpstr>
      <vt:lpstr>TAB-Tamil028</vt:lpstr>
      <vt:lpstr>Forte</vt:lpstr>
      <vt:lpstr>Wingdings</vt:lpstr>
      <vt:lpstr>MuseoModerno</vt:lpstr>
      <vt:lpstr>Times New Roman</vt:lpstr>
      <vt:lpstr>Artificial Intelligence in Chemistry Services Company Profile by Slidesgo</vt:lpstr>
      <vt:lpstr>LOGIN USING FACE RECOGNITION</vt:lpstr>
      <vt:lpstr>SUBMITTED BY:</vt:lpstr>
      <vt:lpstr>ABSTRACT</vt:lpstr>
      <vt:lpstr>ABSTRACT</vt:lpstr>
      <vt:lpstr>EXISTING SYSTEM </vt:lpstr>
      <vt:lpstr>DRAWBACKS</vt:lpstr>
      <vt:lpstr>PowerPoint Presentation</vt:lpstr>
      <vt:lpstr>ADVANTAGES OF PROPOSED SYSTEM </vt:lpstr>
      <vt:lpstr>HARDWARE  REQUIREMENTS</vt:lpstr>
      <vt:lpstr>PowerPoint Presentation</vt:lpstr>
      <vt:lpstr>Flow Diagram</vt:lpstr>
      <vt:lpstr>MODULES: </vt:lpstr>
      <vt:lpstr>SYSTEM TESTING </vt:lpstr>
      <vt:lpstr>SCREENSHOT</vt:lpstr>
      <vt:lpstr>SCREENSHOT</vt:lpstr>
      <vt:lpstr>SCREENSHOT</vt:lpstr>
      <vt:lpstr> </vt:lpstr>
      <vt:lpstr>FUTURE ENHANCEMENTS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LOGIN USING FACE RECOGNITION</dc:title>
  <dc:creator>angesh kumar</dc:creator>
  <cp:lastModifiedBy>angesh</cp:lastModifiedBy>
  <cp:revision>13</cp:revision>
  <dcterms:modified xsi:type="dcterms:W3CDTF">2023-04-08T11:11:48Z</dcterms:modified>
</cp:coreProperties>
</file>